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6" r:id="rId3"/>
    <p:sldId id="259" r:id="rId4"/>
    <p:sldId id="265" r:id="rId5"/>
    <p:sldId id="258" r:id="rId6"/>
    <p:sldId id="260" r:id="rId7"/>
    <p:sldId id="257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706" autoAdjust="0"/>
  </p:normalViewPr>
  <p:slideViewPr>
    <p:cSldViewPr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Shaurya Mehta (mehta.sha@husky.neu.edu)</a:t>
            </a:r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Shaurya Mehta (mehta.sha@husky.neu.edu)</a:t>
            </a:r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Shaurya Mehta (mehta.sha@husky.neu.edu)</a:t>
            </a:r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Shaurya Mehta (mehta.sha@husky.neu.edu)</a:t>
            </a:r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Shaurya Mehta (mehta.sha@husky.neu.edu)</a:t>
            </a:r>
            <a:endParaRPr lang="en-US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Shaurya Mehta (mehta.sha@husky.neu.edu)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Shaurya Mehta (mehta.sha@husky.neu.edu)</a:t>
            </a:r>
            <a:endParaRPr lang="en-US"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Shaurya Mehta (mehta.sha@husky.neu.edu)</a:t>
            </a:r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Shaurya Mehta (mehta.sha@husky.neu.edu)</a:t>
            </a:r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fi-FI"/>
              <a:t>Shaurya Mehta (mehta.sha@husky.neu.edu)</a:t>
            </a:r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4031494"/>
            <a:ext cx="11353799" cy="1306676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Shaurya’s Lens: Boston Crime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8983" y="5181600"/>
            <a:ext cx="10515598" cy="474836"/>
          </a:xfrm>
        </p:spPr>
        <p:txBody>
          <a:bodyPr/>
          <a:lstStyle/>
          <a:p>
            <a:r>
              <a:rPr lang="en-US" dirty="0"/>
              <a:t>Analyzing Boston’s Crime data </a:t>
            </a:r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93FA6-6A38-4F0E-ADF5-4A05C6F9C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1040"/>
            <a:ext cx="12192000" cy="741329"/>
          </a:xfrm>
        </p:spPr>
        <p:txBody>
          <a:bodyPr>
            <a:noAutofit/>
          </a:bodyPr>
          <a:lstStyle/>
          <a:p>
            <a:r>
              <a:rPr lang="en-US" sz="4000" dirty="0"/>
              <a:t>   </a:t>
            </a:r>
            <a:r>
              <a:rPr lang="en-US" sz="3600" dirty="0"/>
              <a:t>10 Thousand foot view of Recorded Crime Incidents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280E3B-A8D9-4C4A-8E71-970D7A7AE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Shaurya Mehta (mehta.sha@husky.neu.edu)</a:t>
            </a:r>
            <a:endParaRPr lang="en-US" dirty="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E1BE9EAF-61E5-4A0F-B623-698B0169F48B}"/>
              </a:ext>
            </a:extLst>
          </p:cNvPr>
          <p:cNvSpPr/>
          <p:nvPr/>
        </p:nvSpPr>
        <p:spPr>
          <a:xfrm>
            <a:off x="2333169" y="1691385"/>
            <a:ext cx="6477000" cy="4800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																	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017BE8-BF0C-49D7-B896-EEEB50B0D5C2}"/>
              </a:ext>
            </a:extLst>
          </p:cNvPr>
          <p:cNvSpPr txBox="1"/>
          <p:nvPr/>
        </p:nvSpPr>
        <p:spPr>
          <a:xfrm>
            <a:off x="3105150" y="5849480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280k+ Incidents Reported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7E34B1-2F50-4D28-92B3-E712A6F24462}"/>
              </a:ext>
            </a:extLst>
          </p:cNvPr>
          <p:cNvCxnSpPr>
            <a:cxnSpLocks/>
          </p:cNvCxnSpPr>
          <p:nvPr/>
        </p:nvCxnSpPr>
        <p:spPr>
          <a:xfrm flipH="1" flipV="1">
            <a:off x="2594264" y="5843102"/>
            <a:ext cx="5832968" cy="637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EA45B15-3687-4BD5-AD23-3B5E8FB7F99E}"/>
              </a:ext>
            </a:extLst>
          </p:cNvPr>
          <p:cNvSpPr txBox="1"/>
          <p:nvPr/>
        </p:nvSpPr>
        <p:spPr>
          <a:xfrm>
            <a:off x="3245632" y="5206975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       181k+ Locations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721372-D0D3-4A40-AB5F-24C8D5AD2242}"/>
              </a:ext>
            </a:extLst>
          </p:cNvPr>
          <p:cNvCxnSpPr>
            <a:cxnSpLocks/>
          </p:cNvCxnSpPr>
          <p:nvPr/>
        </p:nvCxnSpPr>
        <p:spPr>
          <a:xfrm flipH="1" flipV="1">
            <a:off x="3152319" y="5134640"/>
            <a:ext cx="4838700" cy="2199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06D1A6-FED9-47DC-8A79-D1C71BEEC334}"/>
              </a:ext>
            </a:extLst>
          </p:cNvPr>
          <p:cNvSpPr txBox="1"/>
          <p:nvPr/>
        </p:nvSpPr>
        <p:spPr>
          <a:xfrm>
            <a:off x="4613564" y="3254818"/>
            <a:ext cx="2971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   1307 Shootings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D9DC973-411D-49A6-AF06-E954608A85B5}"/>
              </a:ext>
            </a:extLst>
          </p:cNvPr>
          <p:cNvCxnSpPr>
            <a:cxnSpLocks/>
          </p:cNvCxnSpPr>
          <p:nvPr/>
        </p:nvCxnSpPr>
        <p:spPr>
          <a:xfrm flipH="1">
            <a:off x="3829050" y="4177222"/>
            <a:ext cx="37338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6932BB1-29BA-4817-8B84-E8E7BE38492B}"/>
              </a:ext>
            </a:extLst>
          </p:cNvPr>
          <p:cNvSpPr txBox="1"/>
          <p:nvPr/>
        </p:nvSpPr>
        <p:spPr>
          <a:xfrm>
            <a:off x="3666669" y="4177222"/>
            <a:ext cx="381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       37k+ Vehicle                  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   Accident Incidents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B20C072-1EF5-47C9-A127-63C3451B0EF1}"/>
              </a:ext>
            </a:extLst>
          </p:cNvPr>
          <p:cNvCxnSpPr>
            <a:cxnSpLocks/>
          </p:cNvCxnSpPr>
          <p:nvPr/>
        </p:nvCxnSpPr>
        <p:spPr>
          <a:xfrm flipH="1">
            <a:off x="4161742" y="3254818"/>
            <a:ext cx="57150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6FD0A6A-832C-48E6-B8B3-D7FA79E91D64}"/>
              </a:ext>
            </a:extLst>
          </p:cNvPr>
          <p:cNvSpPr txBox="1"/>
          <p:nvPr/>
        </p:nvSpPr>
        <p:spPr>
          <a:xfrm>
            <a:off x="4800600" y="1893777"/>
            <a:ext cx="1921862" cy="1382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     ~ 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 4 year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  Data</a:t>
            </a: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F1DF476D-D185-45BD-A718-FA40A894B8DA}"/>
              </a:ext>
            </a:extLst>
          </p:cNvPr>
          <p:cNvSpPr/>
          <p:nvPr/>
        </p:nvSpPr>
        <p:spPr>
          <a:xfrm>
            <a:off x="5891850" y="848747"/>
            <a:ext cx="568036" cy="986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BBEFBF28-93D4-43C2-AB58-5056E93BE247}"/>
              </a:ext>
            </a:extLst>
          </p:cNvPr>
          <p:cNvSpPr/>
          <p:nvPr/>
        </p:nvSpPr>
        <p:spPr>
          <a:xfrm>
            <a:off x="4617459" y="848746"/>
            <a:ext cx="568036" cy="9864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9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20000"/>
                <a:lumOff val="80000"/>
              </a:schemeClr>
            </a:gs>
            <a:gs pos="42000">
              <a:schemeClr val="tx1"/>
            </a:gs>
            <a:gs pos="86000">
              <a:schemeClr val="tx1"/>
            </a:gs>
            <a:gs pos="100000">
              <a:schemeClr val="accent6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3618" y="878343"/>
            <a:ext cx="4648199" cy="493257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Visit at your own risk!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First bullet point here</a:t>
            </a:r>
          </a:p>
          <a:p>
            <a:r>
              <a:rPr lang="en-US" dirty="0"/>
              <a:t>Second bullet point here</a:t>
            </a:r>
          </a:p>
          <a:p>
            <a:r>
              <a:rPr lang="en-US" dirty="0"/>
              <a:t>Third bullet point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2BD2C57-C7B3-458D-90D3-6D636CB67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63022" y="1371600"/>
            <a:ext cx="4074795" cy="4377192"/>
          </a:xfrm>
          <a:noFill/>
        </p:spPr>
        <p:txBody>
          <a:bodyPr/>
          <a:lstStyle/>
          <a:p>
            <a:endParaRPr lang="en-US" dirty="0">
              <a:solidFill>
                <a:schemeClr val="bg2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bg2">
                    <a:lumMod val="65000"/>
                    <a:lumOff val="35000"/>
                  </a:schemeClr>
                </a:solidFill>
              </a:rPr>
              <a:t>Washington St:  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 Highest number of incidents reported consistently over last 4 years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 25k+ incidents reported every year</a:t>
            </a:r>
          </a:p>
          <a:p>
            <a:endParaRPr lang="en-US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234E07-676F-4851-A6BD-4E530BC1C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/>
              <a:t>Shaurya Mehta (mehta.sha@husky.neu.edu)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04FAE2-DD45-478A-808B-9DE3D2E49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83" y="304800"/>
            <a:ext cx="6856217" cy="5720370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118058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2000">
              <a:schemeClr val="tx1"/>
            </a:gs>
            <a:gs pos="96000">
              <a:schemeClr val="tx1"/>
            </a:gs>
            <a:gs pos="100000">
              <a:schemeClr val="accent6">
                <a:lumMod val="5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0C4A6-743D-4FD4-94B0-10B622E83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38200"/>
            <a:ext cx="3886200" cy="8382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0C4A2E-438E-49F0-9C3E-5702B42A2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Shaurya Mehta (mehta.sha@husky.neu.edu)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B839BB0-3672-4C50-9457-4A9CAE322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338" y="381000"/>
            <a:ext cx="6211062" cy="5791200"/>
          </a:xfrm>
          <a:effectLst>
            <a:softEdge rad="127000"/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22B1D2B-9172-4F51-A74A-285258FB9618}"/>
              </a:ext>
            </a:extLst>
          </p:cNvPr>
          <p:cNvSpPr txBox="1">
            <a:spLocks/>
          </p:cNvSpPr>
          <p:nvPr/>
        </p:nvSpPr>
        <p:spPr>
          <a:xfrm>
            <a:off x="917083" y="1148508"/>
            <a:ext cx="4648199" cy="4932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 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Think Twice !!!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8582B30F-9698-4E82-A111-D86E61B8AE18}"/>
              </a:ext>
            </a:extLst>
          </p:cNvPr>
          <p:cNvSpPr txBox="1">
            <a:spLocks/>
          </p:cNvSpPr>
          <p:nvPr/>
        </p:nvSpPr>
        <p:spPr>
          <a:xfrm>
            <a:off x="1142801" y="1641765"/>
            <a:ext cx="4074795" cy="4033093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>
                  <a:lumMod val="65000"/>
                  <a:lumOff val="3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chemeClr val="bg2">
                    <a:lumMod val="65000"/>
                    <a:lumOff val="35000"/>
                  </a:schemeClr>
                </a:solidFill>
              </a:rPr>
              <a:t>   Washington St:  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 Home to all kind of                  criminal activities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Incidents across all UCR ( Uniform Crime Report) categories reported in high volumes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66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7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63000">
              <a:schemeClr val="tx2">
                <a:lumMod val="90000"/>
              </a:schemeClr>
            </a:gs>
            <a:gs pos="100000">
              <a:schemeClr val="tx2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DE1BB82-145A-4DD8-86FD-ACCD27F90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829" y="1155006"/>
            <a:ext cx="3889829" cy="4217096"/>
          </a:xfrm>
          <a:prstGeom prst="rect">
            <a:avLst/>
          </a:prstGeom>
          <a:effectLst>
            <a:glow>
              <a:schemeClr val="accent1">
                <a:satMod val="175000"/>
                <a:alpha val="40000"/>
              </a:schemeClr>
            </a:glow>
            <a:softEdge rad="1270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A33D61-5A16-4956-982D-E37DDC600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459" y="1147745"/>
            <a:ext cx="3889829" cy="421709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EE47E5-A44C-4EA3-BD70-CA244512C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679" y="1147745"/>
            <a:ext cx="3889829" cy="421709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CFBA04-AAE8-42A1-89D3-3A0C38D0D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1" y="1147745"/>
            <a:ext cx="3896504" cy="4224357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B1EB3C52-2991-4285-B559-8D5FE79C6E4C}"/>
              </a:ext>
            </a:extLst>
          </p:cNvPr>
          <p:cNvSpPr txBox="1">
            <a:spLocks/>
          </p:cNvSpPr>
          <p:nvPr/>
        </p:nvSpPr>
        <p:spPr>
          <a:xfrm>
            <a:off x="29028" y="228600"/>
            <a:ext cx="12192000" cy="752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b="1" dirty="0">
                <a:solidFill>
                  <a:srgbClr val="92D050"/>
                </a:solidFill>
              </a:rPr>
              <a:t> </a:t>
            </a:r>
            <a:r>
              <a:rPr lang="en-US" sz="4000" b="1" dirty="0">
                <a:solidFill>
                  <a:srgbClr val="92D050"/>
                </a:solidFill>
              </a:rPr>
              <a:t> B2 : The Unwelcoming District</a:t>
            </a:r>
            <a:r>
              <a:rPr lang="en-US" sz="4800" b="1" dirty="0">
                <a:solidFill>
                  <a:srgbClr val="92D050"/>
                </a:solidFill>
              </a:rPr>
              <a:t> </a:t>
            </a:r>
            <a:endParaRPr lang="en-US" sz="4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B1568D-20FF-447E-AEF5-4BF7BDF025D6}"/>
              </a:ext>
            </a:extLst>
          </p:cNvPr>
          <p:cNvSpPr txBox="1"/>
          <p:nvPr/>
        </p:nvSpPr>
        <p:spPr>
          <a:xfrm>
            <a:off x="29028" y="5393874"/>
            <a:ext cx="1181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Year over year,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B2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continues to be the District with most incidents reported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 B3 &amp; C11, not far behind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A430-6CBF-4DF2-9C6E-52DEC6700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Shaurya Mehta (mehta.sha@husky.neu.edu)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8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29000">
              <a:schemeClr val="tx1"/>
            </a:gs>
            <a:gs pos="63000">
              <a:schemeClr val="tx1"/>
            </a:gs>
            <a:gs pos="100000">
              <a:schemeClr val="tx2">
                <a:lumMod val="9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67AE888-9A54-4B98-9851-7F001CAFA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" y="0"/>
            <a:ext cx="6948056" cy="64839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018FB7-0852-41D9-A6D3-0BEB935942A1}"/>
              </a:ext>
            </a:extLst>
          </p:cNvPr>
          <p:cNvSpPr txBox="1"/>
          <p:nvPr/>
        </p:nvSpPr>
        <p:spPr>
          <a:xfrm>
            <a:off x="6982692" y="374073"/>
            <a:ext cx="4980708" cy="1191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92D050"/>
                </a:solidFill>
              </a:rPr>
              <a:t>   </a:t>
            </a:r>
          </a:p>
          <a:p>
            <a:r>
              <a:rPr lang="en-US" sz="4000" b="1" dirty="0">
                <a:solidFill>
                  <a:srgbClr val="92D050"/>
                </a:solidFill>
              </a:rPr>
              <a:t>   </a:t>
            </a:r>
            <a:r>
              <a:rPr lang="en-US" sz="4000" b="1" dirty="0">
                <a:solidFill>
                  <a:schemeClr val="accent6"/>
                </a:solidFill>
              </a:rPr>
              <a:t>Beware of </a:t>
            </a:r>
            <a:r>
              <a:rPr lang="en-US" sz="4000" b="1" dirty="0">
                <a:solidFill>
                  <a:schemeClr val="accent6"/>
                </a:solidFill>
                <a:latin typeface="+mj-lt"/>
              </a:rPr>
              <a:t>B2</a:t>
            </a:r>
          </a:p>
          <a:p>
            <a:endParaRPr lang="en-US" sz="4000" dirty="0">
              <a:solidFill>
                <a:schemeClr val="accent6"/>
              </a:solidFill>
              <a:latin typeface="+mj-lt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accent6"/>
                </a:solidFill>
                <a:latin typeface="+mj-lt"/>
              </a:rPr>
              <a:t>Highest number of shootings in a district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dirty="0">
              <a:solidFill>
                <a:schemeClr val="accent6"/>
              </a:solidFill>
              <a:latin typeface="+mj-lt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accent6"/>
                </a:solidFill>
                <a:latin typeface="+mj-lt"/>
              </a:rPr>
              <a:t>500+ incidents over 4 years</a:t>
            </a:r>
          </a:p>
          <a:p>
            <a:pPr algn="ctr"/>
            <a:endParaRPr lang="en-US" sz="3200" dirty="0">
              <a:solidFill>
                <a:schemeClr val="accent6"/>
              </a:solidFill>
              <a:latin typeface="+mj-lt"/>
            </a:endParaRPr>
          </a:p>
          <a:p>
            <a:endParaRPr lang="en-US" sz="4000" dirty="0">
              <a:solidFill>
                <a:schemeClr val="accent6"/>
              </a:solidFill>
              <a:latin typeface="+mj-lt"/>
            </a:endParaRPr>
          </a:p>
          <a:p>
            <a:endParaRPr lang="en-US" sz="4000" dirty="0">
              <a:solidFill>
                <a:srgbClr val="92D050"/>
              </a:solidFill>
            </a:endParaRPr>
          </a:p>
          <a:p>
            <a:endParaRPr lang="en-US" sz="4000" dirty="0">
              <a:solidFill>
                <a:srgbClr val="92D050"/>
              </a:solidFill>
            </a:endParaRPr>
          </a:p>
          <a:p>
            <a:endParaRPr lang="en-US" sz="4000" dirty="0">
              <a:solidFill>
                <a:srgbClr val="92D050"/>
              </a:solidFill>
            </a:endParaRPr>
          </a:p>
          <a:p>
            <a:endParaRPr lang="en-US" sz="4000" dirty="0">
              <a:solidFill>
                <a:srgbClr val="92D050"/>
              </a:solidFill>
            </a:endParaRPr>
          </a:p>
          <a:p>
            <a:endParaRPr lang="en-US" sz="4000" dirty="0">
              <a:solidFill>
                <a:srgbClr val="92D050"/>
              </a:solidFill>
            </a:endParaRPr>
          </a:p>
          <a:p>
            <a:endParaRPr lang="en-US" sz="4000" dirty="0">
              <a:solidFill>
                <a:srgbClr val="92D050"/>
              </a:solidFill>
            </a:endParaRPr>
          </a:p>
          <a:p>
            <a:endParaRPr lang="en-US" sz="4000" dirty="0">
              <a:solidFill>
                <a:srgbClr val="92D050"/>
              </a:solidFill>
            </a:endParaRPr>
          </a:p>
          <a:p>
            <a:endParaRPr lang="en-US" sz="4000" dirty="0">
              <a:solidFill>
                <a:srgbClr val="92D050"/>
              </a:solidFill>
            </a:endParaRPr>
          </a:p>
          <a:p>
            <a:endParaRPr lang="en-US" sz="4000" dirty="0">
              <a:solidFill>
                <a:srgbClr val="92D05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8DBFA7-BF17-43D8-88EB-EFF82109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Shaurya Mehta (mehta.sha@husky.neu.edu)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2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873" y="1058862"/>
            <a:ext cx="4648200" cy="629160"/>
          </a:xfrm>
        </p:spPr>
        <p:txBody>
          <a:bodyPr>
            <a:noAutofit/>
          </a:bodyPr>
          <a:lstStyle/>
          <a:p>
            <a:r>
              <a:rPr lang="en-US" sz="4000" dirty="0"/>
              <a:t>Dangerous Nights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291" y="1981200"/>
            <a:ext cx="4613564" cy="3469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Nights, more prone to   shootings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 Avoid 8pm till 3am, particularly “Midnights”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F91BE4-3787-4947-8252-800610E97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52400"/>
            <a:ext cx="6781800" cy="6321252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E24818-4C12-485F-9220-F055C6B74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Shaurya Mehta (mehta.sha@husky.neu.edu)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accent6">
                <a:lumMod val="50000"/>
              </a:schemeClr>
            </a:gs>
            <a:gs pos="89000">
              <a:schemeClr val="tx1"/>
            </a:gs>
            <a:gs pos="54000">
              <a:schemeClr val="tx1"/>
            </a:gs>
            <a:gs pos="32000">
              <a:schemeClr val="tx1"/>
            </a:gs>
            <a:gs pos="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8" y="1109988"/>
            <a:ext cx="4114801" cy="786616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Safer Downtown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ACCDDFF-40DD-476A-8305-87F2DB4132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9" y="496084"/>
            <a:ext cx="7855527" cy="5739616"/>
          </a:xfrm>
          <a:effectLst>
            <a:softEdge rad="1270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75DB6E-F11E-4AD5-8A4C-AECEA4B2B297}"/>
              </a:ext>
            </a:extLst>
          </p:cNvPr>
          <p:cNvSpPr txBox="1"/>
          <p:nvPr/>
        </p:nvSpPr>
        <p:spPr>
          <a:xfrm>
            <a:off x="609600" y="2510508"/>
            <a:ext cx="380999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Rare shooting incidents in downtown </a:t>
            </a:r>
          </a:p>
          <a:p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Negligible shooting incidents around Northeastern University ( 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</a:rPr>
              <a:t>I will still stay in Seattle 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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)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5BCE15-994F-4471-8E19-541FB8B9B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Shaurya Mehta (mehta.sha@husky.neu.edu)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00A29-2053-4303-94FE-B875BC1A5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16962"/>
            <a:ext cx="10515600" cy="549274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i="1" dirty="0"/>
              <a:t>References:-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74E5-5D24-402B-974B-FACDE7EF1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164" y="1166236"/>
            <a:ext cx="5292436" cy="507480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https://developers.google.com/identity/protocols/OAuth2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http://sape.inf.usi.ch/quick-reference/ggplot2/colour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http://www.sthda.com/english/wiki/ggplot2-colors-how-to-change-colors-automatically-and-manually#change-colors-by-groups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https://github.com/karthik/wesanderson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https://stackoverflow.com/questions/41338757/adding-percentage-labels-on-pie-chart-in-r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https://stackoverflow.com/questions/47238098/plotting-pie-charts-in-ggplot2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https://stackoverflow.com/questions/21588565/geom-bar-with-multiple-fill-colour-in-ggplot2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https://stackoverflow.com/questions/44988682/scatterplot-error-in-funxi-object-group-not-found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https://stackoverflow.com/questions/12328056/how-do-i-delete-rows-in-a-data-frame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https://stackoverflow.com/questions/35090883/remove-all-of-x-axis-labels-in-ggplot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https://ggplot2.tidyverse.org/reference/labs.html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http://www.sthda.com/english/wiki/ggplot2-colors-how-to-change-colors-automatically-and-manually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https://stackoverflow.com/questions/47238098/plotting-pie-charts-in-ggplot2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http://www.sthda.com/english/wiki/ggplot2-pie-chart-quick-start-guide-r-software-and-data-visualization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https://stackoverflow.com/questions/53275443/unable-to-use-register-google-in-r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https://stackoverflow.com/questions/45922418/error-in-install-packages-cannot-remove-prior-installation-of-package-dbi?rq=1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https://www.rdocumentation.org/packages/installr/versions/0.21.0/topics/uninstall.packages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https://community.rstudio.com/t/how-to-add-my-api-key-into-get-map/15992/4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5A2B2-05CC-4463-9D53-0E925086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Shaurya Mehta (mehta.sha@husky.neu.edu)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BEA313-951F-488A-B22D-F27AF97CE107}"/>
              </a:ext>
            </a:extLst>
          </p:cNvPr>
          <p:cNvSpPr txBox="1">
            <a:spLocks/>
          </p:cNvSpPr>
          <p:nvPr/>
        </p:nvSpPr>
        <p:spPr>
          <a:xfrm>
            <a:off x="6089074" y="1371600"/>
            <a:ext cx="46828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 i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10D248-CBB8-4600-AE73-240E920D332E}"/>
              </a:ext>
            </a:extLst>
          </p:cNvPr>
          <p:cNvSpPr txBox="1">
            <a:spLocks/>
          </p:cNvSpPr>
          <p:nvPr/>
        </p:nvSpPr>
        <p:spPr>
          <a:xfrm>
            <a:off x="6248402" y="1179080"/>
            <a:ext cx="5437909" cy="50748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https://stackoverflow.com/questions/53466051/applying-coordinates-points-on-google-map-using-r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https://stackoverflow.com/questions/8169323/r-concatenate-two-dataframes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https://blog.exploratory.io/merging-two-data-frames-with-union-or-bind-rows-a55e79766d0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https://stackoverflow.com/questions/15130497/changing-ggplot-factor-colors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https://www.rdocumentation.org/packages/imguR/versions/0.1.5/topics/dev.off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https://stackoverflow.com/questions/13297995/changing-font-size-and-direction-of-axes-text-in-ggplot2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https://stackoverflow.com/questions/25061822/ggplot-geom-text-font-size-control/25062509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https://stackoverflow.com/questions/38907514/saving-a-high-resolution-image-in-r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https://stackoverflow.com/questions/14794599/how-to-change-line-width-in-ggplot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https://stackoverflow.com/questions/23130604/plot-coordinates-on-map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https://stackoverflow.com/questions/53275443/unable-to-use-register-google-in-r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https://stackoverflow.com/questions/45922418/error-in-install-packages-cannot-remove-prior-installation-of-package-dbi?rq=1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https://www.rdocumentation.org/packages/installr/versions/0.21.0/topics/uninstall.packages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https://community.rstudio.com/t/how-to-add-my-api-key-into-get-map/15992/4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https://stackoverflow.com/questions/41886612/how-do-i-make-each-geom-point-into-a-different-color-based-on-how-it-is-classifi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i="1" dirty="0"/>
              <a:t>https://stackoverflow.com/questions/41886612/how-do-i-make-each-geom-point-into-a-different-color-based-on-how-it-is-classifi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143072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ITY SKETCH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3.potx" id="{55B65C5C-2110-41C9-9432-67D739EC5CFC}" vid="{FDE12540-4521-4F30-863D-D54DD2EE1C3B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office city sketch presentation background (widescreen)</Template>
  <TotalTime>879</TotalTime>
  <Words>736</Words>
  <Application>Microsoft Office PowerPoint</Application>
  <PresentationFormat>Widescreen</PresentationFormat>
  <Paragraphs>97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Schoolbook</vt:lpstr>
      <vt:lpstr>Wingdings</vt:lpstr>
      <vt:lpstr>CITY SKETCH 16X9</vt:lpstr>
      <vt:lpstr>Shaurya’s Lens: Boston Crime</vt:lpstr>
      <vt:lpstr>   10 Thousand foot view of Recorded Crime Incidents</vt:lpstr>
      <vt:lpstr>Visit at your own risk!</vt:lpstr>
      <vt:lpstr> </vt:lpstr>
      <vt:lpstr>PowerPoint Presentation</vt:lpstr>
      <vt:lpstr>PowerPoint Presentation</vt:lpstr>
      <vt:lpstr>Dangerous Nights</vt:lpstr>
      <vt:lpstr> Safer Downtown</vt:lpstr>
      <vt:lpstr> References:-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Boston</dc:title>
  <dc:creator>Shaurya Mehta</dc:creator>
  <cp:lastModifiedBy>Shaurya Mehta</cp:lastModifiedBy>
  <cp:revision>84</cp:revision>
  <dcterms:created xsi:type="dcterms:W3CDTF">2019-01-28T06:27:43Z</dcterms:created>
  <dcterms:modified xsi:type="dcterms:W3CDTF">2019-01-29T03:47:17Z</dcterms:modified>
</cp:coreProperties>
</file>